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144000" type="screen4x3"/>
  <p:notesSz cx="6881813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ugenia russell" initials="er" lastIdx="1" clrIdx="0">
    <p:extLst>
      <p:ext uri="{19B8F6BF-5375-455C-9EA6-DF929625EA0E}">
        <p15:presenceInfo xmlns:p15="http://schemas.microsoft.com/office/powerpoint/2012/main" userId="a6c4382f4cbe8f9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0C0BD11-80FE-475B-BB1A-8D7CF12682D9}">
  <a:tblStyle styleId="{10C0BD11-80FE-475B-BB1A-8D7CF12682D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173" autoAdjust="0"/>
  </p:normalViewPr>
  <p:slideViewPr>
    <p:cSldViewPr snapToGrid="0">
      <p:cViewPr>
        <p:scale>
          <a:sx n="80" d="100"/>
          <a:sy n="80" d="100"/>
        </p:scale>
        <p:origin x="2124" y="-10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5T16:23:58.199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7175" y="697225"/>
            <a:ext cx="458807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175" y="4415775"/>
            <a:ext cx="5505425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8175" y="4415775"/>
            <a:ext cx="5505425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33600" y="696913"/>
            <a:ext cx="2616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3"/>
          <p:cNvGraphicFramePr/>
          <p:nvPr>
            <p:extLst>
              <p:ext uri="{D42A27DB-BD31-4B8C-83A1-F6EECF244321}">
                <p14:modId xmlns:p14="http://schemas.microsoft.com/office/powerpoint/2010/main" val="3711363260"/>
              </p:ext>
            </p:extLst>
          </p:nvPr>
        </p:nvGraphicFramePr>
        <p:xfrm>
          <a:off x="773925" y="3102349"/>
          <a:ext cx="5307980" cy="5712056"/>
        </p:xfrm>
        <a:graphic>
          <a:graphicData uri="http://schemas.openxmlformats.org/drawingml/2006/table">
            <a:tbl>
              <a:tblPr>
                <a:noFill/>
                <a:tableStyleId>{10C0BD11-80FE-475B-BB1A-8D7CF12682D9}</a:tableStyleId>
              </a:tblPr>
              <a:tblGrid>
                <a:gridCol w="5307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1205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UPDATED October 2020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Institute for Disaster and Emergency Preparedness (IDEP) </a:t>
                      </a:r>
                      <a:endParaRPr sz="1400" b="1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176213" marR="0" lvl="0" indent="-166688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Ideal for all workers, especially those who could assume a limited HAZWOPOER</a:t>
                      </a:r>
                    </a:p>
                    <a:p>
                      <a:pPr marL="176213" marR="0" lvl="0" indent="-166688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"first responder“ role during a hazardous materials incident</a:t>
                      </a:r>
                      <a:endParaRPr sz="1100" b="1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176213" marR="0" lvl="0" indent="-166688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Learn how to recognize, respond, and protect yourself from chemical hazards in</a:t>
                      </a:r>
                    </a:p>
                    <a:p>
                      <a:pPr marL="9525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the workplace</a:t>
                      </a:r>
                      <a:endParaRPr b="1" dirty="0"/>
                    </a:p>
                    <a:p>
                      <a:pPr marL="176213" marR="0" lvl="0" indent="-166688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Course also satisfies annual OSHA HAZWOPER Standard Refresher requirement</a:t>
                      </a:r>
                      <a:endParaRPr sz="1100" b="1" u="none" strike="noStrike" cap="none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176213" marR="0" lvl="0" indent="-166688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Certificate awarded upon satisfactory completion </a:t>
                      </a:r>
                      <a:endParaRPr b="1" dirty="0"/>
                    </a:p>
                    <a:p>
                      <a:pPr marL="176213" marR="0" lvl="0" indent="-1666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Approved by the National Educational Institute of NCBFAA, </a:t>
                      </a:r>
                      <a:endParaRPr b="1" dirty="0"/>
                    </a:p>
                    <a:p>
                      <a:pPr marL="176213" marR="0" lvl="0" indent="-1666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Earn up to 7 continuing education/contact hours  (CCS/CES/MES)  </a:t>
                      </a:r>
                      <a:endParaRPr b="1" dirty="0"/>
                    </a:p>
                    <a:p>
                      <a:pPr marL="176213" marR="0" lvl="0" indent="-1666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Satisfies OSHA HAZWOPER  Standard 29 CFR 1910.120(q)(6)(</a:t>
                      </a:r>
                      <a:r>
                        <a:rPr lang="en-US" sz="1100" b="1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),</a:t>
                      </a:r>
                    </a:p>
                    <a:p>
                      <a:pPr marL="9525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en-US" sz="11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49 CFR 172.700(c) / 172.704(a)(5)(b), and EPA 40 CFR (311.1). </a:t>
                      </a:r>
                      <a:endParaRPr b="1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1" u="sng" strike="noStrike" cap="none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sng" strike="noStrike" cap="none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RSVP André Roy; laroy@cfl.rr.com</a:t>
                      </a:r>
                      <a:endParaRPr lang="en-US" sz="1400" b="1" u="sng" strike="noStrike" cap="none" dirty="0">
                        <a:solidFill>
                          <a:schemeClr val="hlink"/>
                        </a:solidFill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Registration Deadline: NOON Friday February 26, 2021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Participants must attend both days to earn a certificate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Must have webcam and microphone to participate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1" u="none" strike="noStrike" cap="none" dirty="0">
                        <a:solidFill>
                          <a:schemeClr val="bg1"/>
                        </a:solidFill>
                        <a:highlight>
                          <a:srgbClr val="0000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Funding for this training has been provided by The National Inst byte of Environmental Health Sciences (NIEHS) of the National Institutes of Health (NIH) under award number U45ES019350. </a:t>
                      </a:r>
                      <a:endParaRPr b="1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 </a:t>
                      </a:r>
                      <a:r>
                        <a:rPr lang="en-US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DateRE</a:t>
                      </a:r>
                      <a:endParaRPr sz="1400" b="1" i="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57175" marR="257175" marT="57150" marB="6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" name="Google Shape;85;p13"/>
          <p:cNvSpPr/>
          <p:nvPr/>
        </p:nvSpPr>
        <p:spPr>
          <a:xfrm>
            <a:off x="775010" y="0"/>
            <a:ext cx="5307980" cy="91440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36896" y="250140"/>
            <a:ext cx="2033284" cy="386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41129" y="8832850"/>
            <a:ext cx="1621294" cy="2840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8" name="Google Shape;88;p13"/>
          <p:cNvGraphicFramePr/>
          <p:nvPr>
            <p:extLst>
              <p:ext uri="{D42A27DB-BD31-4B8C-83A1-F6EECF244321}">
                <p14:modId xmlns:p14="http://schemas.microsoft.com/office/powerpoint/2010/main" val="337059761"/>
              </p:ext>
            </p:extLst>
          </p:nvPr>
        </p:nvGraphicFramePr>
        <p:xfrm>
          <a:off x="844998" y="7448281"/>
          <a:ext cx="4472960" cy="1702962"/>
        </p:xfrm>
        <a:graphic>
          <a:graphicData uri="http://schemas.openxmlformats.org/drawingml/2006/table">
            <a:tbl>
              <a:tblPr>
                <a:noFill/>
                <a:tableStyleId>{10C0BD11-80FE-475B-BB1A-8D7CF12682D9}</a:tableStyleId>
              </a:tblPr>
              <a:tblGrid>
                <a:gridCol w="833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803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</a:t>
                      </a: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  <a:endParaRPr sz="12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1425" marR="21425" marT="21425" marB="21425">
                    <a:lnL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</a:t>
                      </a:r>
                      <a:endParaRPr sz="12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1425" marR="21425" marT="21425" marB="21425">
                    <a:lnL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</a:t>
                      </a:r>
                      <a:endParaRPr sz="12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1425" marR="21425" marT="21425" marB="21425">
                    <a:lnL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51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 Wednesday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&amp;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Thursday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March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 3 &amp; 4</a:t>
                      </a:r>
                    </a:p>
                  </a:txBody>
                  <a:tcPr marL="21425" marR="21425" marT="21425" marB="21425">
                    <a:lnL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9-1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BOTH DAYS </a:t>
                      </a:r>
                    </a:p>
                  </a:txBody>
                  <a:tcPr marL="21425" marR="21425" marT="21425" marB="21425">
                    <a:lnL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Zoom interactive presentation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with live Instructor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Invitation to join will be sent by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March 1</a:t>
                      </a:r>
                      <a:endParaRPr sz="1200" b="1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1425" marR="21425" marT="21425" marB="21425">
                    <a:lnL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9" name="Google Shape;8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3249" y="27108"/>
            <a:ext cx="1224490" cy="874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365" y="2142058"/>
            <a:ext cx="5276540" cy="1043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600" y="825125"/>
            <a:ext cx="5275455" cy="1279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232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Noto Sans Symbols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eugenia russell</dc:creator>
  <cp:lastModifiedBy>Andre Roy</cp:lastModifiedBy>
  <cp:revision>37</cp:revision>
  <dcterms:modified xsi:type="dcterms:W3CDTF">2021-02-23T14:30:24Z</dcterms:modified>
</cp:coreProperties>
</file>